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1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64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64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50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923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7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80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55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38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44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58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5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2D15-A379-45D2-A618-06A4026E4B56}" type="datetimeFigureOut">
              <a:rPr lang="en-CA" smtClean="0"/>
              <a:t>2014-10-19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3DD2-D17F-4724-B0BD-01728DBA4B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98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er.ca/" TargetMode="External"/><Relationship Id="rId2" Type="http://schemas.openxmlformats.org/officeDocument/2006/relationships/hyperlink" Target="mailto:eric@moer.c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sheepaspect.codeplex.com/" TargetMode="External"/><Relationship Id="rId3" Type="http://schemas.openxmlformats.org/officeDocument/2006/relationships/hyperlink" Target="http://www.postsharp.net/alternatives" TargetMode="External"/><Relationship Id="rId7" Type="http://schemas.openxmlformats.org/officeDocument/2006/relationships/hyperlink" Target="http://www.springframework.net/doc-latest/reference/html/aop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ity.codeplex.com/" TargetMode="External"/><Relationship Id="rId5" Type="http://schemas.openxmlformats.org/officeDocument/2006/relationships/hyperlink" Target="https://github.com/philiplaureano/LinFu" TargetMode="External"/><Relationship Id="rId4" Type="http://schemas.openxmlformats.org/officeDocument/2006/relationships/hyperlink" Target="http://www.castleproject.org/projects/dynamicproxy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er.ca/" TargetMode="External"/><Relationship Id="rId2" Type="http://schemas.openxmlformats.org/officeDocument/2006/relationships/hyperlink" Target="mailto:eric@moer.c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ostsharp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505" y="109303"/>
            <a:ext cx="6996779" cy="2176697"/>
          </a:xfrm>
        </p:spPr>
        <p:txBody>
          <a:bodyPr>
            <a:normAutofit/>
          </a:bodyPr>
          <a:lstStyle/>
          <a:p>
            <a:r>
              <a:rPr lang="fr-CA" sz="6600" b="1" dirty="0" smtClean="0"/>
              <a:t>AOP dans .Net </a:t>
            </a:r>
            <a:r>
              <a:rPr lang="fr-CA" sz="6600" b="1" dirty="0" smtClean="0"/>
              <a:t/>
            </a:r>
            <a:br>
              <a:rPr lang="fr-CA" sz="6600" b="1" dirty="0" smtClean="0"/>
            </a:br>
            <a:r>
              <a:rPr lang="fr-CA" sz="6600" b="1" dirty="0" smtClean="0"/>
              <a:t>avec </a:t>
            </a:r>
            <a:r>
              <a:rPr lang="fr-CA" sz="6600" b="1" dirty="0" err="1" smtClean="0"/>
              <a:t>PostSharp</a:t>
            </a:r>
            <a:endParaRPr lang="en-CA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Eric Moreau, MVP</a:t>
            </a:r>
          </a:p>
          <a:p>
            <a:r>
              <a:rPr lang="fr-CA" sz="2800" dirty="0" err="1" smtClean="0"/>
              <a:t>Moer</a:t>
            </a:r>
            <a:r>
              <a:rPr lang="fr-CA" sz="2800" dirty="0" smtClean="0"/>
              <a:t> </a:t>
            </a:r>
            <a:r>
              <a:rPr lang="fr-CA" sz="2800" dirty="0" err="1" smtClean="0"/>
              <a:t>inc.</a:t>
            </a:r>
            <a:r>
              <a:rPr lang="fr-CA" sz="2800" dirty="0" smtClean="0"/>
              <a:t> </a:t>
            </a:r>
          </a:p>
          <a:p>
            <a:r>
              <a:rPr lang="fr-CA" sz="2800" dirty="0" smtClean="0">
                <a:hlinkClick r:id="rId2"/>
              </a:rPr>
              <a:t>eric@moer.ca</a:t>
            </a:r>
            <a:endParaRPr lang="fr-CA" sz="2800" dirty="0" smtClean="0"/>
          </a:p>
          <a:p>
            <a:r>
              <a:rPr lang="fr-CA" sz="2800" dirty="0" smtClean="0">
                <a:hlinkClick r:id="rId3"/>
              </a:rPr>
              <a:t>www.moer.ca</a:t>
            </a:r>
            <a:r>
              <a:rPr lang="fr-CA" sz="2800" dirty="0" smtClean="0"/>
              <a:t> </a:t>
            </a:r>
          </a:p>
          <a:p>
            <a:endParaRPr lang="en-CA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84" y="688379"/>
            <a:ext cx="4872492" cy="10185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5" y="5532544"/>
            <a:ext cx="4091921" cy="13254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4803" y="5993394"/>
            <a:ext cx="4549973" cy="75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Traitement des exceptions</a:t>
            </a:r>
          </a:p>
          <a:p>
            <a:pPr marL="0" indent="0">
              <a:buNone/>
            </a:pPr>
            <a:r>
              <a:rPr lang="en-US" dirty="0" smtClean="0"/>
              <a:t>	try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 smtClean="0"/>
              <a:t>		// … real code goes here …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	catch (Exception ex)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 smtClean="0"/>
              <a:t>		if (!</a:t>
            </a:r>
            <a:r>
              <a:rPr lang="en-US" dirty="0" err="1" smtClean="0"/>
              <a:t>Exceptions.Handle</a:t>
            </a:r>
            <a:r>
              <a:rPr lang="en-US" dirty="0" smtClean="0"/>
              <a:t>(ex))</a:t>
            </a:r>
          </a:p>
          <a:p>
            <a:pPr marL="0" indent="0">
              <a:buNone/>
            </a:pPr>
            <a:r>
              <a:rPr lang="en-US" dirty="0" smtClean="0"/>
              <a:t>			throw;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756" y="1690688"/>
            <a:ext cx="2990476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 de transactions</a:t>
            </a:r>
          </a:p>
          <a:p>
            <a:pPr marL="0" indent="0">
              <a:buNone/>
            </a:pPr>
            <a:r>
              <a:rPr lang="en-US" dirty="0" smtClean="0"/>
              <a:t>	using (</a:t>
            </a:r>
            <a:r>
              <a:rPr lang="en-US" dirty="0" err="1" smtClean="0"/>
              <a:t>var</a:t>
            </a:r>
            <a:r>
              <a:rPr lang="en-US" dirty="0" smtClean="0"/>
              <a:t> scope = new </a:t>
            </a:r>
            <a:r>
              <a:rPr lang="en-US" dirty="0" err="1" smtClean="0"/>
              <a:t>TransactionScope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// … real code goes here …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scope.Complete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565" y="1825625"/>
            <a:ext cx="40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0389"/>
            <a:ext cx="10515600" cy="5361140"/>
          </a:xfrm>
        </p:spPr>
        <p:txBody>
          <a:bodyPr>
            <a:normAutofit fontScale="85000" lnSpcReduction="20000"/>
          </a:bodyPr>
          <a:lstStyle/>
          <a:p>
            <a:r>
              <a:rPr lang="fr-CA" dirty="0" err="1" smtClean="0"/>
              <a:t>Ré-essaie</a:t>
            </a:r>
            <a:r>
              <a:rPr lang="fr-CA" dirty="0" smtClean="0"/>
              <a:t> 3 fois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retries = 3;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succeeded = false;</a:t>
            </a:r>
          </a:p>
          <a:p>
            <a:pPr marL="0" indent="0">
              <a:buNone/>
            </a:pPr>
            <a:r>
              <a:rPr lang="en-US" dirty="0" smtClean="0"/>
              <a:t>	while (!succeeded) {</a:t>
            </a:r>
          </a:p>
          <a:p>
            <a:pPr marL="0" indent="0">
              <a:buNone/>
            </a:pPr>
            <a:r>
              <a:rPr lang="en-US" dirty="0" smtClean="0"/>
              <a:t>		try {</a:t>
            </a:r>
          </a:p>
          <a:p>
            <a:pPr marL="0" indent="0">
              <a:buNone/>
            </a:pPr>
            <a:r>
              <a:rPr lang="en-US" dirty="0" smtClean="0"/>
              <a:t>			// … real code goes here …</a:t>
            </a:r>
          </a:p>
          <a:p>
            <a:pPr marL="457200" lvl="1" indent="0">
              <a:buNone/>
            </a:pPr>
            <a:r>
              <a:rPr lang="en-US" sz="2800" dirty="0" smtClean="0"/>
              <a:t>			succeeded = true;</a:t>
            </a:r>
          </a:p>
          <a:p>
            <a:pPr marL="0" indent="0">
              <a:buNone/>
            </a:pPr>
            <a:r>
              <a:rPr lang="en-US" dirty="0" smtClean="0"/>
              <a:t>		} catch {</a:t>
            </a:r>
          </a:p>
          <a:p>
            <a:pPr marL="0" indent="0">
              <a:buNone/>
            </a:pPr>
            <a:r>
              <a:rPr lang="en-US" dirty="0" smtClean="0"/>
              <a:t>			if(retries &gt;=0)</a:t>
            </a:r>
          </a:p>
          <a:p>
            <a:pPr marL="0" indent="0">
              <a:buNone/>
            </a:pPr>
            <a:r>
              <a:rPr lang="en-US" dirty="0" smtClean="0"/>
              <a:t>				retries--;</a:t>
            </a:r>
          </a:p>
          <a:p>
            <a:pPr marL="0" indent="0">
              <a:buNone/>
            </a:pPr>
            <a:r>
              <a:rPr lang="en-US" dirty="0" smtClean="0"/>
              <a:t>			else</a:t>
            </a:r>
          </a:p>
          <a:p>
            <a:pPr marL="0" indent="0">
              <a:buNone/>
            </a:pPr>
            <a:r>
              <a:rPr lang="en-US" dirty="0" smtClean="0"/>
              <a:t>				throw;</a:t>
            </a:r>
          </a:p>
          <a:p>
            <a:pPr marL="0" indent="0">
              <a:buNone/>
            </a:pPr>
            <a:r>
              <a:rPr lang="en-US" dirty="0" smtClean="0"/>
              <a:t>		}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565" y="1390389"/>
            <a:ext cx="40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Log la sortie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Console.WriteLine</a:t>
            </a:r>
            <a:r>
              <a:rPr lang="en-CA" dirty="0" smtClean="0"/>
              <a:t>("Accrue complete: {0}", </a:t>
            </a:r>
            <a:r>
              <a:rPr lang="en-CA" dirty="0" err="1" smtClean="0"/>
              <a:t>DateTime.Now</a:t>
            </a:r>
            <a:r>
              <a:rPr lang="en-CA" dirty="0" smtClean="0"/>
              <a:t>);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1470" y="1690688"/>
            <a:ext cx="2704762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finale</a:t>
            </a:r>
            <a:endParaRPr lang="en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280" y="23473"/>
            <a:ext cx="4054009" cy="68071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6" name="ZoneTexte 5"/>
          <p:cNvSpPr txBox="1"/>
          <p:nvPr/>
        </p:nvSpPr>
        <p:spPr>
          <a:xfrm>
            <a:off x="2444435" y="1506022"/>
            <a:ext cx="212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58 lignes de codes!!!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02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2 - </a:t>
            </a:r>
            <a:r>
              <a:rPr lang="fr-CA" dirty="0" err="1" smtClean="0"/>
              <a:t>PostSharpé</a:t>
            </a:r>
            <a:endParaRPr lang="en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99330"/>
            <a:ext cx="9711786" cy="4367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321356"/>
            <a:ext cx="3257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10 </a:t>
            </a:r>
            <a:r>
              <a:rPr lang="fr-CA" dirty="0" smtClean="0"/>
              <a:t>lignes + 4 attributs = 14 lignes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51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quoi ressemble un aspect</a:t>
            </a:r>
            <a:endParaRPr lang="en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8275" y="1756372"/>
            <a:ext cx="9138365" cy="448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quoi ressemble un aspect</a:t>
            </a:r>
            <a:endParaRPr lang="en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7775" y="1584355"/>
            <a:ext cx="8837683" cy="48345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641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3 – Threading </a:t>
            </a:r>
            <a:r>
              <a:rPr lang="fr-CA" sz="4000" dirty="0" smtClean="0"/>
              <a:t>(mécanisme </a:t>
            </a:r>
            <a:r>
              <a:rPr lang="fr-CA" sz="4000" dirty="0" err="1" smtClean="0"/>
              <a:t>interceptor</a:t>
            </a:r>
            <a:r>
              <a:rPr lang="fr-CA" sz="4000" dirty="0"/>
              <a:t>)</a:t>
            </a:r>
            <a:endParaRPr lang="en-CA" sz="40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9386" y="1795754"/>
            <a:ext cx="6473228" cy="43103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1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3 </a:t>
            </a:r>
            <a:r>
              <a:rPr lang="fr-CA" dirty="0" smtClean="0"/>
              <a:t>– Threading – </a:t>
            </a:r>
            <a:r>
              <a:rPr lang="fr-CA" dirty="0" err="1" smtClean="0"/>
              <a:t>Interceptor</a:t>
            </a:r>
            <a:endParaRPr lang="en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6763" y="1539089"/>
            <a:ext cx="6232505" cy="51075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614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6322" cy="1325563"/>
          </a:xfrm>
        </p:spPr>
        <p:txBody>
          <a:bodyPr/>
          <a:lstStyle/>
          <a:p>
            <a:r>
              <a:rPr lang="fr-CA" dirty="0" smtClean="0"/>
              <a:t>AOP – Aspect </a:t>
            </a:r>
            <a:r>
              <a:rPr lang="fr-CA" dirty="0" err="1" smtClean="0"/>
              <a:t>Oriented</a:t>
            </a:r>
            <a:r>
              <a:rPr lang="fr-CA" dirty="0" smtClean="0"/>
              <a:t> </a:t>
            </a:r>
            <a:r>
              <a:rPr lang="fr-CA" dirty="0" err="1" smtClean="0"/>
              <a:t>Programming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Créé par Xerox</a:t>
            </a:r>
          </a:p>
          <a:p>
            <a:r>
              <a:rPr lang="fr-CA" dirty="0" smtClean="0"/>
              <a:t>Utilisé depuis un certain temps en Java</a:t>
            </a:r>
            <a:endParaRPr lang="fr-CA" dirty="0" smtClean="0"/>
          </a:p>
          <a:p>
            <a:r>
              <a:rPr lang="fr-CA" dirty="0" smtClean="0"/>
              <a:t>Façon de programmer qui favorise de </a:t>
            </a:r>
            <a:r>
              <a:rPr lang="fr-CA" dirty="0" smtClean="0"/>
              <a:t>déplacer </a:t>
            </a:r>
            <a:r>
              <a:rPr lang="fr-CA" dirty="0" smtClean="0"/>
              <a:t>tous les requis non-fonctionnels qui viennent :</a:t>
            </a:r>
          </a:p>
          <a:p>
            <a:pPr lvl="1"/>
            <a:r>
              <a:rPr lang="fr-CA" dirty="0" smtClean="0"/>
              <a:t>Cacher les requis fonctionnels au travers de toute sorte d’autre chose</a:t>
            </a:r>
            <a:endParaRPr lang="en-CA" dirty="0" smtClean="0"/>
          </a:p>
          <a:p>
            <a:pPr lvl="1"/>
            <a:r>
              <a:rPr lang="fr-CA" dirty="0" smtClean="0"/>
              <a:t>Augmenter le nombre de ligne</a:t>
            </a:r>
          </a:p>
          <a:p>
            <a:pPr lvl="1"/>
            <a:r>
              <a:rPr lang="fr-CA" dirty="0" smtClean="0"/>
              <a:t>Multiplier le nombre de lignes identiques/très similaires</a:t>
            </a:r>
          </a:p>
          <a:p>
            <a:pPr lvl="1"/>
            <a:r>
              <a:rPr lang="fr-CA" dirty="0" smtClean="0"/>
              <a:t>Diminuer la « </a:t>
            </a:r>
            <a:r>
              <a:rPr lang="fr-CA" dirty="0" err="1" smtClean="0"/>
              <a:t>readability</a:t>
            </a:r>
            <a:r>
              <a:rPr lang="fr-CA" dirty="0" smtClean="0"/>
              <a:t> »</a:t>
            </a:r>
          </a:p>
          <a:p>
            <a:pPr lvl="1"/>
            <a:r>
              <a:rPr lang="fr-CA" dirty="0" smtClean="0"/>
              <a:t>Augmenter le nombre de bugs potentiels</a:t>
            </a:r>
          </a:p>
          <a:p>
            <a:pPr lvl="1"/>
            <a:r>
              <a:rPr lang="fr-CA" dirty="0" smtClean="0"/>
              <a:t>Augmenter le temps de modification</a:t>
            </a:r>
          </a:p>
        </p:txBody>
      </p:sp>
    </p:spTree>
    <p:extLst>
      <p:ext uri="{BB962C8B-B14F-4D97-AF65-F5344CB8AC3E}">
        <p14:creationId xmlns:p14="http://schemas.microsoft.com/office/powerpoint/2010/main" val="27002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conclusion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PostSharp</a:t>
            </a:r>
            <a:r>
              <a:rPr lang="fr-CA" dirty="0" smtClean="0"/>
              <a:t> n’est pas unique</a:t>
            </a:r>
          </a:p>
          <a:p>
            <a:pPr lvl="1"/>
            <a:r>
              <a:rPr lang="fr-CA" dirty="0">
                <a:hlinkClick r:id="rId3"/>
              </a:rPr>
              <a:t>http://</a:t>
            </a:r>
            <a:r>
              <a:rPr lang="fr-CA" dirty="0" smtClean="0">
                <a:hlinkClick r:id="rId3"/>
              </a:rPr>
              <a:t>www.postsharp.net/alternatives</a:t>
            </a:r>
            <a:r>
              <a:rPr lang="fr-CA" dirty="0" smtClean="0"/>
              <a:t> </a:t>
            </a:r>
          </a:p>
          <a:p>
            <a:pPr lvl="1"/>
            <a:r>
              <a:rPr lang="fr-CA" dirty="0"/>
              <a:t>Castle Project (</a:t>
            </a:r>
            <a:r>
              <a:rPr lang="fr-CA" dirty="0">
                <a:hlinkClick r:id="rId4"/>
              </a:rPr>
              <a:t>http://www.castleproject.org/projects/dynamicproxy</a:t>
            </a:r>
            <a:r>
              <a:rPr lang="fr-CA" dirty="0" smtClean="0">
                <a:hlinkClick r:id="rId4"/>
              </a:rPr>
              <a:t>/</a:t>
            </a:r>
            <a:r>
              <a:rPr lang="fr-CA" dirty="0" smtClean="0"/>
              <a:t>) </a:t>
            </a:r>
          </a:p>
          <a:p>
            <a:pPr lvl="1"/>
            <a:r>
              <a:rPr lang="fr-CA" dirty="0" err="1" smtClean="0"/>
              <a:t>LinFu</a:t>
            </a:r>
            <a:r>
              <a:rPr lang="fr-CA" dirty="0"/>
              <a:t> (</a:t>
            </a:r>
            <a:r>
              <a:rPr lang="fr-CA" dirty="0">
                <a:hlinkClick r:id="rId5"/>
              </a:rPr>
              <a:t>https://</a:t>
            </a:r>
            <a:r>
              <a:rPr lang="fr-CA" dirty="0" smtClean="0">
                <a:hlinkClick r:id="rId5"/>
              </a:rPr>
              <a:t>github.com/philiplaureano/LinFu</a:t>
            </a:r>
            <a:r>
              <a:rPr lang="fr-CA" dirty="0" smtClean="0"/>
              <a:t>) </a:t>
            </a:r>
          </a:p>
          <a:p>
            <a:pPr lvl="1"/>
            <a:r>
              <a:rPr lang="fr-CA" dirty="0" err="1" smtClean="0"/>
              <a:t>Unity</a:t>
            </a:r>
            <a:r>
              <a:rPr lang="fr-CA" dirty="0"/>
              <a:t> (</a:t>
            </a:r>
            <a:r>
              <a:rPr lang="fr-CA" dirty="0">
                <a:hlinkClick r:id="rId6"/>
              </a:rPr>
              <a:t>http://unity.codeplex.com</a:t>
            </a:r>
            <a:r>
              <a:rPr lang="fr-CA" dirty="0" smtClean="0">
                <a:hlinkClick r:id="rId6"/>
              </a:rPr>
              <a:t>/</a:t>
            </a:r>
            <a:r>
              <a:rPr lang="fr-CA" dirty="0" smtClean="0"/>
              <a:t>) Microsoft Patterns &amp; Practices</a:t>
            </a:r>
          </a:p>
          <a:p>
            <a:pPr lvl="1"/>
            <a:r>
              <a:rPr lang="fr-CA" dirty="0" err="1" smtClean="0"/>
              <a:t>Spring.Net</a:t>
            </a:r>
            <a:r>
              <a:rPr lang="fr-CA" dirty="0"/>
              <a:t> (</a:t>
            </a:r>
            <a:r>
              <a:rPr lang="fr-CA" sz="2000" dirty="0">
                <a:hlinkClick r:id="rId7"/>
              </a:rPr>
              <a:t>http://</a:t>
            </a:r>
            <a:r>
              <a:rPr lang="fr-CA" sz="2000" dirty="0" smtClean="0">
                <a:hlinkClick r:id="rId7"/>
              </a:rPr>
              <a:t>www.springframework.net/doc-latest/reference/html/aop.html</a:t>
            </a:r>
            <a:r>
              <a:rPr lang="fr-CA" dirty="0" smtClean="0"/>
              <a:t>) </a:t>
            </a:r>
            <a:endParaRPr lang="fr-CA" dirty="0"/>
          </a:p>
          <a:p>
            <a:pPr lvl="1"/>
            <a:r>
              <a:rPr lang="fr-CA" dirty="0" err="1" smtClean="0"/>
              <a:t>SheepAspect</a:t>
            </a:r>
            <a:r>
              <a:rPr lang="fr-CA" dirty="0" smtClean="0"/>
              <a:t> </a:t>
            </a:r>
            <a:r>
              <a:rPr lang="fr-CA" dirty="0"/>
              <a:t>(</a:t>
            </a:r>
            <a:r>
              <a:rPr lang="fr-CA" dirty="0">
                <a:hlinkClick r:id="rId8"/>
              </a:rPr>
              <a:t>http://sheepaspect.codeplex.com</a:t>
            </a:r>
            <a:r>
              <a:rPr lang="fr-CA" dirty="0" smtClean="0">
                <a:hlinkClick r:id="rId8"/>
              </a:rPr>
              <a:t>/</a:t>
            </a:r>
            <a:r>
              <a:rPr lang="fr-CA" dirty="0" smtClean="0"/>
              <a:t>) – </a:t>
            </a:r>
            <a:r>
              <a:rPr lang="fr-CA" dirty="0" err="1" smtClean="0"/>
              <a:t>CodePlex</a:t>
            </a:r>
            <a:r>
              <a:rPr lang="fr-CA" dirty="0" smtClean="0"/>
              <a:t> Alpha 2013</a:t>
            </a:r>
          </a:p>
          <a:p>
            <a:r>
              <a:rPr lang="fr-CA" dirty="0" err="1" smtClean="0"/>
              <a:t>PostSharp</a:t>
            </a:r>
            <a:r>
              <a:rPr lang="fr-CA" dirty="0" smtClean="0"/>
              <a:t>/AOP ne règle pas tout</a:t>
            </a:r>
          </a:p>
          <a:p>
            <a:pPr lvl="1"/>
            <a:r>
              <a:rPr lang="fr-CA" dirty="0" smtClean="0"/>
              <a:t>Problèmes avec l’</a:t>
            </a:r>
            <a:r>
              <a:rPr lang="fr-CA" dirty="0" err="1" smtClean="0"/>
              <a:t>obfuscation</a:t>
            </a:r>
            <a:endParaRPr lang="fr-CA" dirty="0" smtClean="0"/>
          </a:p>
          <a:p>
            <a:pPr lvl="1"/>
            <a:r>
              <a:rPr lang="fr-CA" dirty="0" smtClean="0"/>
              <a:t>Problèmes avec les génériques</a:t>
            </a:r>
          </a:p>
          <a:p>
            <a:r>
              <a:rPr lang="fr-CA" dirty="0" smtClean="0"/>
              <a:t>Aller doucement – un aspect à la fois</a:t>
            </a:r>
          </a:p>
        </p:txBody>
      </p:sp>
    </p:spTree>
    <p:extLst>
      <p:ext uri="{BB962C8B-B14F-4D97-AF65-F5344CB8AC3E}">
        <p14:creationId xmlns:p14="http://schemas.microsoft.com/office/powerpoint/2010/main" val="13989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505" y="109303"/>
            <a:ext cx="6996779" cy="2176697"/>
          </a:xfrm>
        </p:spPr>
        <p:txBody>
          <a:bodyPr>
            <a:normAutofit/>
          </a:bodyPr>
          <a:lstStyle/>
          <a:p>
            <a:r>
              <a:rPr lang="fr-CA" sz="6600" b="1" dirty="0" smtClean="0"/>
              <a:t>AOP dans .Net </a:t>
            </a:r>
            <a:r>
              <a:rPr lang="fr-CA" sz="6600" b="1" dirty="0" smtClean="0"/>
              <a:t/>
            </a:r>
            <a:br>
              <a:rPr lang="fr-CA" sz="6600" b="1" dirty="0" smtClean="0"/>
            </a:br>
            <a:r>
              <a:rPr lang="fr-CA" sz="6600" b="1" dirty="0" smtClean="0"/>
              <a:t>avec </a:t>
            </a:r>
            <a:r>
              <a:rPr lang="fr-CA" sz="6600" b="1" dirty="0" err="1" smtClean="0"/>
              <a:t>PostSharp</a:t>
            </a:r>
            <a:endParaRPr lang="en-CA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Eric Moreau, MVP</a:t>
            </a:r>
          </a:p>
          <a:p>
            <a:r>
              <a:rPr lang="fr-CA" sz="2800" dirty="0" err="1" smtClean="0"/>
              <a:t>Moer</a:t>
            </a:r>
            <a:r>
              <a:rPr lang="fr-CA" sz="2800" dirty="0" smtClean="0"/>
              <a:t> </a:t>
            </a:r>
            <a:r>
              <a:rPr lang="fr-CA" sz="2800" dirty="0" err="1" smtClean="0"/>
              <a:t>inc.</a:t>
            </a:r>
            <a:r>
              <a:rPr lang="fr-CA" sz="2800" dirty="0" smtClean="0"/>
              <a:t> </a:t>
            </a:r>
          </a:p>
          <a:p>
            <a:r>
              <a:rPr lang="fr-CA" sz="2800" dirty="0" smtClean="0">
                <a:hlinkClick r:id="rId2"/>
              </a:rPr>
              <a:t>eric@moer.ca</a:t>
            </a:r>
            <a:endParaRPr lang="fr-CA" sz="2800" dirty="0" smtClean="0"/>
          </a:p>
          <a:p>
            <a:r>
              <a:rPr lang="fr-CA" sz="2800" dirty="0" smtClean="0">
                <a:hlinkClick r:id="rId3"/>
              </a:rPr>
              <a:t>www.moer.ca</a:t>
            </a:r>
            <a:r>
              <a:rPr lang="fr-CA" sz="2800" dirty="0" smtClean="0"/>
              <a:t> </a:t>
            </a:r>
          </a:p>
          <a:p>
            <a:endParaRPr lang="en-CA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84" y="688379"/>
            <a:ext cx="4872492" cy="10185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5" y="5532544"/>
            <a:ext cx="4091921" cy="132545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4803" y="5993394"/>
            <a:ext cx="4549973" cy="75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PostSharp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SharpCrafters</a:t>
            </a:r>
            <a:r>
              <a:rPr lang="fr-CA" dirty="0"/>
              <a:t> (</a:t>
            </a:r>
            <a:r>
              <a:rPr lang="fr-CA" dirty="0">
                <a:hlinkClick r:id="rId2"/>
              </a:rPr>
              <a:t>http://www.postsharp.net</a:t>
            </a:r>
            <a:r>
              <a:rPr lang="fr-CA" dirty="0" smtClean="0">
                <a:hlinkClick r:id="rId2"/>
              </a:rPr>
              <a:t>/</a:t>
            </a:r>
            <a:r>
              <a:rPr lang="fr-CA" dirty="0" smtClean="0"/>
              <a:t>) </a:t>
            </a:r>
            <a:endParaRPr lang="fr-CA" dirty="0" smtClean="0"/>
          </a:p>
          <a:p>
            <a:r>
              <a:rPr lang="fr-CA" dirty="0" smtClean="0"/>
              <a:t>Requiert au minimum </a:t>
            </a:r>
            <a:r>
              <a:rPr lang="fr-CA" dirty="0" smtClean="0"/>
              <a:t>VS2010 – .Net Framework 2.0</a:t>
            </a:r>
          </a:p>
          <a:p>
            <a:pPr lvl="1"/>
            <a:r>
              <a:rPr lang="fr-CA" dirty="0" smtClean="0"/>
              <a:t>fonctionne </a:t>
            </a:r>
            <a:r>
              <a:rPr lang="fr-CA" dirty="0" smtClean="0"/>
              <a:t>même avec </a:t>
            </a:r>
            <a:r>
              <a:rPr lang="fr-CA" dirty="0" smtClean="0"/>
              <a:t>VS Express</a:t>
            </a:r>
            <a:endParaRPr lang="fr-CA" dirty="0" smtClean="0"/>
          </a:p>
          <a:p>
            <a:r>
              <a:rPr lang="fr-CA" dirty="0"/>
              <a:t>3</a:t>
            </a:r>
            <a:r>
              <a:rPr lang="fr-CA" dirty="0" smtClean="0"/>
              <a:t> </a:t>
            </a:r>
            <a:r>
              <a:rPr lang="fr-CA" dirty="0" smtClean="0"/>
              <a:t>versions</a:t>
            </a:r>
          </a:p>
          <a:p>
            <a:pPr lvl="1"/>
            <a:r>
              <a:rPr lang="fr-CA" dirty="0" smtClean="0"/>
              <a:t>Les </a:t>
            </a:r>
            <a:r>
              <a:rPr lang="fr-CA" dirty="0" smtClean="0"/>
              <a:t>3 </a:t>
            </a:r>
            <a:r>
              <a:rPr lang="fr-CA" dirty="0" smtClean="0"/>
              <a:t>ont besoin d’une licence</a:t>
            </a:r>
          </a:p>
          <a:p>
            <a:pPr lvl="1"/>
            <a:r>
              <a:rPr lang="fr-CA" dirty="0" smtClean="0"/>
              <a:t>Express - Gratuite</a:t>
            </a:r>
            <a:endParaRPr lang="fr-CA" dirty="0" smtClean="0"/>
          </a:p>
          <a:p>
            <a:pPr lvl="2"/>
            <a:r>
              <a:rPr lang="fr-CA" dirty="0" smtClean="0"/>
              <a:t>Utilisation commerciale permise</a:t>
            </a:r>
          </a:p>
          <a:p>
            <a:pPr lvl="1"/>
            <a:r>
              <a:rPr lang="fr-CA" dirty="0" smtClean="0"/>
              <a:t>Professional (329 euros – 475$ CAD)</a:t>
            </a:r>
            <a:endParaRPr lang="fr-CA" dirty="0" smtClean="0"/>
          </a:p>
          <a:p>
            <a:pPr lvl="1"/>
            <a:r>
              <a:rPr lang="fr-CA" dirty="0" err="1" smtClean="0"/>
              <a:t>Ultimate</a:t>
            </a:r>
            <a:r>
              <a:rPr lang="fr-CA" dirty="0" smtClean="0"/>
              <a:t> (598 euros – 900$ CAD)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272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Intégration </a:t>
            </a:r>
            <a:r>
              <a:rPr lang="fr-CA" dirty="0" err="1" smtClean="0"/>
              <a:t>PostSharp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Installation ou </a:t>
            </a:r>
            <a:r>
              <a:rPr lang="fr-CA" dirty="0" err="1" smtClean="0"/>
              <a:t>Nuget</a:t>
            </a:r>
            <a:endParaRPr lang="fr-CA" dirty="0" smtClean="0"/>
          </a:p>
          <a:p>
            <a:r>
              <a:rPr lang="fr-CA" dirty="0" smtClean="0"/>
              <a:t>Modifie de façon </a:t>
            </a:r>
            <a:r>
              <a:rPr lang="fr-CA" dirty="0" smtClean="0"/>
              <a:t>indirecte </a:t>
            </a:r>
            <a:r>
              <a:rPr lang="fr-CA" dirty="0" smtClean="0"/>
              <a:t>votre code</a:t>
            </a:r>
          </a:p>
          <a:p>
            <a:pPr lvl="1"/>
            <a:r>
              <a:rPr lang="fr-CA" dirty="0" smtClean="0"/>
              <a:t>Étape ajouter après la compilation mais avant l’exécution</a:t>
            </a:r>
          </a:p>
          <a:p>
            <a:r>
              <a:rPr lang="fr-CA" dirty="0" smtClean="0"/>
              <a:t>Principaux mécanismes</a:t>
            </a:r>
          </a:p>
          <a:p>
            <a:pPr lvl="1"/>
            <a:r>
              <a:rPr lang="fr-CA" dirty="0" err="1" smtClean="0"/>
              <a:t>Boundary</a:t>
            </a:r>
            <a:r>
              <a:rPr lang="fr-CA" dirty="0" smtClean="0"/>
              <a:t> (méthodes ou classes)</a:t>
            </a:r>
          </a:p>
          <a:p>
            <a:pPr lvl="2"/>
            <a:r>
              <a:rPr lang="fr-CA" dirty="0" err="1" smtClean="0"/>
              <a:t>OnEntry</a:t>
            </a:r>
            <a:endParaRPr lang="fr-CA" dirty="0" smtClean="0"/>
          </a:p>
          <a:p>
            <a:pPr lvl="2"/>
            <a:r>
              <a:rPr lang="fr-CA" dirty="0" err="1" smtClean="0"/>
              <a:t>OnExit</a:t>
            </a:r>
            <a:endParaRPr lang="fr-CA" dirty="0" smtClean="0"/>
          </a:p>
          <a:p>
            <a:pPr lvl="2"/>
            <a:r>
              <a:rPr lang="fr-CA" dirty="0" err="1" smtClean="0"/>
              <a:t>OnException</a:t>
            </a:r>
            <a:endParaRPr lang="fr-CA" dirty="0" smtClean="0"/>
          </a:p>
          <a:p>
            <a:pPr lvl="2"/>
            <a:r>
              <a:rPr lang="fr-CA" dirty="0" err="1" smtClean="0"/>
              <a:t>OnSuccess</a:t>
            </a:r>
            <a:endParaRPr lang="fr-CA" dirty="0" smtClean="0"/>
          </a:p>
          <a:p>
            <a:pPr lvl="1"/>
            <a:r>
              <a:rPr lang="fr-CA" dirty="0" err="1" smtClean="0"/>
              <a:t>Interceptor</a:t>
            </a:r>
            <a:endParaRPr lang="fr-CA" dirty="0" smtClean="0"/>
          </a:p>
          <a:p>
            <a:pPr lvl="1"/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206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Recette </a:t>
            </a:r>
            <a:r>
              <a:rPr lang="fr-CA" dirty="0" err="1" smtClean="0"/>
              <a:t>PostSharp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Copie du code existant dans de nouvelles classes</a:t>
            </a:r>
          </a:p>
          <a:p>
            <a:pPr lvl="1"/>
            <a:r>
              <a:rPr lang="fr-CA" dirty="0" smtClean="0"/>
              <a:t>Quel code? « Code-</a:t>
            </a:r>
            <a:r>
              <a:rPr lang="fr-CA" dirty="0" err="1" smtClean="0"/>
              <a:t>smells</a:t>
            </a:r>
            <a:r>
              <a:rPr lang="fr-CA" dirty="0" smtClean="0"/>
              <a:t> »</a:t>
            </a:r>
          </a:p>
          <a:p>
            <a:pPr lvl="2"/>
            <a:r>
              <a:rPr lang="fr-CA" dirty="0" smtClean="0"/>
              <a:t>Code répété</a:t>
            </a:r>
          </a:p>
          <a:p>
            <a:pPr lvl="2"/>
            <a:r>
              <a:rPr lang="fr-CA" dirty="0" smtClean="0"/>
              <a:t>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endParaRPr lang="fr-CA" dirty="0" smtClean="0"/>
          </a:p>
          <a:p>
            <a:pPr lvl="2"/>
            <a:r>
              <a:rPr lang="fr-CA" dirty="0" smtClean="0"/>
              <a:t>Cross-</a:t>
            </a:r>
            <a:r>
              <a:rPr lang="fr-CA" dirty="0" err="1" smtClean="0"/>
              <a:t>cutting</a:t>
            </a:r>
            <a:r>
              <a:rPr lang="fr-CA" dirty="0" smtClean="0"/>
              <a:t> </a:t>
            </a:r>
            <a:r>
              <a:rPr lang="fr-CA" dirty="0" err="1" smtClean="0"/>
              <a:t>concerns</a:t>
            </a:r>
            <a:endParaRPr lang="fr-CA" dirty="0" smtClean="0"/>
          </a:p>
          <a:p>
            <a:r>
              <a:rPr lang="fr-CA" dirty="0" smtClean="0"/>
              <a:t>Ajoute des attributs à nos méthodes (ou classes</a:t>
            </a:r>
            <a:r>
              <a:rPr lang="fr-CA" dirty="0" smtClean="0"/>
              <a:t>)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 err="1" smtClean="0"/>
              <a:t>NotifyPropertyChanged</a:t>
            </a:r>
            <a:endParaRPr lang="fr-CA" dirty="0" smtClean="0"/>
          </a:p>
          <a:p>
            <a:pPr lvl="1"/>
            <a:r>
              <a:rPr lang="fr-CA" dirty="0" err="1" smtClean="0"/>
              <a:t>Logging</a:t>
            </a:r>
            <a:endParaRPr lang="fr-CA" dirty="0" smtClean="0"/>
          </a:p>
          <a:p>
            <a:pPr lvl="1"/>
            <a:r>
              <a:rPr lang="fr-CA" dirty="0" smtClean="0"/>
              <a:t>Exception Handling</a:t>
            </a:r>
          </a:p>
          <a:p>
            <a:pPr lvl="1"/>
            <a:r>
              <a:rPr lang="fr-CA" dirty="0" smtClean="0"/>
              <a:t>Multithreading</a:t>
            </a:r>
          </a:p>
          <a:p>
            <a:pPr lvl="1"/>
            <a:r>
              <a:rPr lang="fr-CA" dirty="0" err="1" smtClean="0"/>
              <a:t>Icon</a:t>
            </a:r>
            <a:r>
              <a:rPr lang="fr-CA" dirty="0" smtClean="0"/>
              <a:t> (</a:t>
            </a:r>
            <a:r>
              <a:rPr lang="fr-CA" dirty="0" err="1" smtClean="0"/>
              <a:t>wait</a:t>
            </a:r>
            <a:r>
              <a:rPr lang="fr-CA" dirty="0" smtClean="0"/>
              <a:t>/</a:t>
            </a:r>
            <a:r>
              <a:rPr lang="fr-CA" dirty="0" err="1" smtClean="0"/>
              <a:t>hourglass</a:t>
            </a:r>
            <a:r>
              <a:rPr lang="fr-CA" dirty="0" smtClean="0"/>
              <a:t>)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11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235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Exemple 1 (ratio 30-10)</a:t>
            </a:r>
            <a:endParaRPr lang="en-CA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01706" y="540828"/>
            <a:ext cx="6347012" cy="638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474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Person :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INotifyPropertyChanged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private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PropertyChangedEventHandler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protected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virtual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propertyName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{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if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!=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)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{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PropertyChangedEventArgs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propertyName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);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}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set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{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if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!= value )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{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value;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.OnPropertyChanged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.OnPropertyChanged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FullName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}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lang="en-US" altLang="en-U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FullName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endParaRPr lang="en-US" altLang="en-US" sz="1200" dirty="0">
              <a:solidFill>
                <a:srgbClr val="20232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 </a:t>
            </a:r>
            <a:r>
              <a:rPr lang="en-US" altLang="en-US" sz="1200" dirty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get</a:t>
            </a:r>
            <a:r>
              <a:rPr lang="en-US" altLang="en-US" sz="1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.FirstName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2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.LastName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} </a:t>
            </a:r>
            <a:endParaRPr lang="en-US" altLang="en-US" sz="1200" dirty="0">
              <a:solidFill>
                <a:srgbClr val="20232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r>
              <a:rPr lang="en-US" altLang="en-US" sz="1200" dirty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20232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734118" y="2337567"/>
            <a:ext cx="7631850" cy="382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474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NotifyPropertyChanged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Person 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}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}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public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FullName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{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get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}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rgbClr val="202323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20232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 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2 - Méthode </a:t>
            </a:r>
            <a:r>
              <a:rPr lang="fr-CA" dirty="0" smtClean="0"/>
              <a:t>de </a:t>
            </a:r>
            <a:r>
              <a:rPr lang="fr-CA" dirty="0" smtClean="0"/>
              <a:t>départ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10 lignes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51" y="2238136"/>
            <a:ext cx="10724161" cy="335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Validation des paramètres reçus</a:t>
            </a:r>
          </a:p>
          <a:p>
            <a:pPr marL="0" indent="0">
              <a:buNone/>
            </a:pPr>
            <a:r>
              <a:rPr lang="en-US" dirty="0" smtClean="0"/>
              <a:t>	if(agreement == null) </a:t>
            </a:r>
          </a:p>
          <a:p>
            <a:pPr marL="0" indent="0">
              <a:buNone/>
            </a:pPr>
            <a:r>
              <a:rPr lang="en-US" dirty="0" smtClean="0"/>
              <a:t>		throw new </a:t>
            </a:r>
            <a:r>
              <a:rPr lang="en-US" dirty="0" err="1" smtClean="0"/>
              <a:t>ArgumentNullException</a:t>
            </a:r>
            <a:r>
              <a:rPr lang="en-US" dirty="0" smtClean="0"/>
              <a:t>("agreement");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708" y="1690688"/>
            <a:ext cx="4009524" cy="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Ajout des « non-</a:t>
            </a:r>
            <a:r>
              <a:rPr lang="fr-CA" dirty="0" err="1" smtClean="0"/>
              <a:t>functionnal</a:t>
            </a:r>
            <a:r>
              <a:rPr lang="fr-CA" dirty="0" smtClean="0"/>
              <a:t> </a:t>
            </a:r>
            <a:r>
              <a:rPr lang="fr-CA" dirty="0" err="1" smtClean="0"/>
              <a:t>requirements</a:t>
            </a:r>
            <a:r>
              <a:rPr lang="fr-CA" dirty="0" smtClean="0"/>
              <a:t> »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Log l’entrée et les paramètres reçus</a:t>
            </a:r>
          </a:p>
          <a:p>
            <a:pPr marL="457200" lvl="1" indent="0">
              <a:buNone/>
            </a:pPr>
            <a:r>
              <a:rPr lang="en-CA" dirty="0" err="1" smtClean="0"/>
              <a:t>Console.WriteLine</a:t>
            </a:r>
            <a:r>
              <a:rPr lang="en-CA" dirty="0" smtClean="0"/>
              <a:t>("Accrue: {0}", </a:t>
            </a:r>
            <a:r>
              <a:rPr lang="en-CA" dirty="0" err="1" smtClean="0"/>
              <a:t>DateTime.Now</a:t>
            </a:r>
            <a:r>
              <a:rPr lang="en-CA" dirty="0" smtClean="0"/>
              <a:t>);</a:t>
            </a:r>
          </a:p>
          <a:p>
            <a:pPr marL="457200" lvl="1" indent="0">
              <a:buNone/>
            </a:pPr>
            <a:r>
              <a:rPr lang="en-CA" dirty="0" err="1" smtClean="0"/>
              <a:t>Console.WriteLine</a:t>
            </a:r>
            <a:r>
              <a:rPr lang="en-CA" dirty="0" smtClean="0"/>
              <a:t>("Customer: {0}", </a:t>
            </a:r>
            <a:r>
              <a:rPr lang="en-CA" dirty="0" err="1" smtClean="0"/>
              <a:t>agreement.Customer.Id</a:t>
            </a:r>
            <a:r>
              <a:rPr lang="en-CA" dirty="0" smtClean="0"/>
              <a:t>);</a:t>
            </a:r>
          </a:p>
          <a:p>
            <a:pPr marL="457200" lvl="1" indent="0">
              <a:buNone/>
            </a:pPr>
            <a:r>
              <a:rPr lang="en-CA" dirty="0" err="1" smtClean="0"/>
              <a:t>Console.WriteLine</a:t>
            </a:r>
            <a:r>
              <a:rPr lang="en-CA" dirty="0" smtClean="0"/>
              <a:t>("Vehicle: {0}", </a:t>
            </a:r>
            <a:r>
              <a:rPr lang="en-CA" dirty="0" err="1" smtClean="0"/>
              <a:t>agreement.Vehicle.Id</a:t>
            </a:r>
            <a:r>
              <a:rPr lang="en-CA" dirty="0" smtClean="0"/>
              <a:t>);</a:t>
            </a:r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367" y="4961341"/>
            <a:ext cx="1604865" cy="1896659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1470" y="1690688"/>
            <a:ext cx="2704762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380</Words>
  <Application>Microsoft Office PowerPoint</Application>
  <PresentationFormat>Grand écran</PresentationFormat>
  <Paragraphs>167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Thème Office</vt:lpstr>
      <vt:lpstr>AOP dans .Net  avec PostSharp</vt:lpstr>
      <vt:lpstr>AOP – Aspect Oriented Programming</vt:lpstr>
      <vt:lpstr>PostSharp</vt:lpstr>
      <vt:lpstr>Intégration PostSharp</vt:lpstr>
      <vt:lpstr>Recette PostSharp</vt:lpstr>
      <vt:lpstr>Exemple 1 (ratio 30-10)</vt:lpstr>
      <vt:lpstr>Exemple 2 - Méthode de départ</vt:lpstr>
      <vt:lpstr>Ajout des « non-functionnal requirements »</vt:lpstr>
      <vt:lpstr>Ajout des « non-functionnal requirements »</vt:lpstr>
      <vt:lpstr>Ajout des « non-functionnal requirements »</vt:lpstr>
      <vt:lpstr>Ajout des « non-functionnal requirements »</vt:lpstr>
      <vt:lpstr>Ajout des « non-functionnal requirements »</vt:lpstr>
      <vt:lpstr>Ajout des « non-functionnal requirements »</vt:lpstr>
      <vt:lpstr>Méthode finale</vt:lpstr>
      <vt:lpstr>Exemple 2 - PostSharpé</vt:lpstr>
      <vt:lpstr>À quoi ressemble un aspect</vt:lpstr>
      <vt:lpstr>À quoi ressemble un aspect</vt:lpstr>
      <vt:lpstr>Exemple 3 – Threading (mécanisme interceptor)</vt:lpstr>
      <vt:lpstr>Exemple 3 – Threading – Interceptor</vt:lpstr>
      <vt:lpstr>En conclusion</vt:lpstr>
      <vt:lpstr>AOP dans .Net  avec PostSharp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AOP in .Net with PostSharp</dc:title>
  <dc:creator>Eric Moreau</dc:creator>
  <cp:lastModifiedBy>Eric Moreau</cp:lastModifiedBy>
  <cp:revision>22</cp:revision>
  <dcterms:created xsi:type="dcterms:W3CDTF">2014-10-18T14:35:18Z</dcterms:created>
  <dcterms:modified xsi:type="dcterms:W3CDTF">2014-10-19T22:21:14Z</dcterms:modified>
</cp:coreProperties>
</file>